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9B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16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43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07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6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09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80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8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91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7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52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1D0A1-3D91-4551-9FFE-95E80FF6C9EA}" type="datetimeFigureOut">
              <a:rPr lang="ru-RU" smtClean="0"/>
              <a:t>13.03.2019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A45D-6DF0-4705-9C05-7BC6A8F6D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15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542" y="2775224"/>
            <a:ext cx="6276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Graphik LC Black" panose="020B0A03030202060203" pitchFamily="34" charset="-52"/>
              </a:rPr>
              <a:t>АКТУАЛЬНЫЕ ВОПРОСЫ ВЗАИМОДЕЙСТВИЯ</a:t>
            </a:r>
            <a:endParaRPr lang="en-US" sz="2000" dirty="0" smtClean="0">
              <a:latin typeface="Graphik LC Black" panose="020B0A03030202060203" pitchFamily="34" charset="-52"/>
            </a:endParaRPr>
          </a:p>
          <a:p>
            <a:pPr algn="ctr"/>
            <a:r>
              <a:rPr lang="ru-RU" sz="2000" dirty="0" smtClean="0">
                <a:latin typeface="Graphik LC Black" panose="020B0A03030202060203" pitchFamily="34" charset="-52"/>
              </a:rPr>
              <a:t> И РАЗВИТИЯ В СОВРЕМЕННОМ МИРЕ</a:t>
            </a:r>
            <a:endParaRPr lang="ru-RU" sz="2000" dirty="0">
              <a:latin typeface="Graphik LC Black" panose="020B0A03030202060203" pitchFamily="34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7091" y="3593305"/>
            <a:ext cx="7655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НЕИЗУЧЕННЫЕ ПОДХОДЫ К РАЗВИТИЮ КРОСС-КУЛЬТУРНЫХ КОМПЕТЕНЦИЙ</a:t>
            </a:r>
            <a:endParaRPr lang="ru-RU" dirty="0"/>
          </a:p>
        </p:txBody>
      </p:sp>
      <p:pic>
        <p:nvPicPr>
          <p:cNvPr id="1026" name="Picture 2" descr="Картинки по запросу мфюа лог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476" y="5562347"/>
            <a:ext cx="1150352" cy="115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sietarruss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325" y="5638685"/>
            <a:ext cx="1142594" cy="114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РАБ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16" y="5972225"/>
            <a:ext cx="1939925" cy="47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883197" y="2295697"/>
            <a:ext cx="1669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КРУГЛЫЙ СТОЛ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18476" y="600063"/>
            <a:ext cx="5058208" cy="5058208"/>
          </a:xfrm>
          <a:prstGeom prst="rect">
            <a:avLst/>
          </a:prstGeom>
          <a:blipFill dpi="0" rotWithShape="1">
            <a:blip r:embed="rId5">
              <a:alphaModFix amt="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2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+mn-lt"/>
              </a:rPr>
              <a:t>Межкультурная компетентность:</a:t>
            </a:r>
            <a:br>
              <a:rPr lang="ru-RU" dirty="0" smtClean="0">
                <a:solidFill>
                  <a:srgbClr val="002060"/>
                </a:solidFill>
                <a:latin typeface="+mn-lt"/>
              </a:rPr>
            </a:br>
            <a:r>
              <a:rPr lang="ru-RU" dirty="0" smtClean="0">
                <a:solidFill>
                  <a:srgbClr val="002060"/>
                </a:solidFill>
                <a:latin typeface="+mn-lt"/>
              </a:rPr>
              <a:t> герой с тысячью лиц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12937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Александра Серова,</a:t>
            </a:r>
          </a:p>
          <a:p>
            <a:pPr algn="r"/>
            <a:r>
              <a:rPr lang="ru-RU" dirty="0" smtClean="0"/>
              <a:t>советник ректора, НИУ ВШЭ</a:t>
            </a:r>
            <a:endParaRPr lang="en-US" dirty="0" smtClean="0"/>
          </a:p>
          <a:p>
            <a:pPr algn="r"/>
            <a:r>
              <a:rPr lang="en-US" dirty="0" smtClean="0"/>
              <a:t>aserova@hse.ru</a:t>
            </a:r>
            <a:endParaRPr lang="ru-RU" dirty="0" smtClean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91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«Герой с тысячью лиц»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81525" y="1492171"/>
            <a:ext cx="6772275" cy="468479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  </a:t>
            </a:r>
            <a:r>
              <a:rPr lang="ru-RU" sz="2400" dirty="0" smtClean="0"/>
              <a:t>путь к победе и «награде» начинается с выхода за пределы известного, за «свою территорию»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 противостояние с «другим» не дает победы, победа достигается  принятием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 только от «другого» можно получить то, «чего в своем доме не знаешь»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 герой возвращается домой не тем человеком, который ушел из дома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492171"/>
            <a:ext cx="3286125" cy="456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Горизонтальный свиток 7"/>
          <p:cNvSpPr/>
          <p:nvPr/>
        </p:nvSpPr>
        <p:spPr>
          <a:xfrm>
            <a:off x="5248275" y="4933951"/>
            <a:ext cx="6343650" cy="1314450"/>
          </a:xfrm>
          <a:prstGeom prst="horizontalScroll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rgbClr val="002060"/>
                </a:solidFill>
              </a:rPr>
              <a:t>Муки преодоления собственных ограничений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i="1" dirty="0" smtClean="0">
                <a:solidFill>
                  <a:srgbClr val="002060"/>
                </a:solidFill>
              </a:rPr>
              <a:t>есть </a:t>
            </a:r>
            <a:r>
              <a:rPr lang="ru-RU" sz="2000" i="1" dirty="0">
                <a:solidFill>
                  <a:srgbClr val="002060"/>
                </a:solidFill>
              </a:rPr>
              <a:t>муки </a:t>
            </a:r>
            <a:r>
              <a:rPr lang="ru-RU" sz="2000" i="1" dirty="0" smtClean="0">
                <a:solidFill>
                  <a:srgbClr val="002060"/>
                </a:solidFill>
              </a:rPr>
              <a:t>ду­ховного </a:t>
            </a:r>
            <a:r>
              <a:rPr lang="ru-RU" sz="2000" i="1" dirty="0">
                <a:solidFill>
                  <a:srgbClr val="002060"/>
                </a:solidFill>
              </a:rPr>
              <a:t>роста. 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Дж. </a:t>
            </a:r>
            <a:r>
              <a:rPr lang="ru-RU" sz="1400" dirty="0" err="1" smtClean="0">
                <a:solidFill>
                  <a:srgbClr val="002060"/>
                </a:solidFill>
              </a:rPr>
              <a:t>Кэмбелл</a:t>
            </a:r>
            <a:r>
              <a:rPr lang="ru-RU" sz="1400" dirty="0" smtClean="0">
                <a:solidFill>
                  <a:srgbClr val="002060"/>
                </a:solidFill>
              </a:rPr>
              <a:t>, 1949 г.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0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Между культурой и…культурой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199" y="1371600"/>
            <a:ext cx="5705475" cy="48053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Этнотерриториальная</a:t>
            </a:r>
            <a:r>
              <a:rPr lang="ru-RU" dirty="0" smtClean="0"/>
              <a:t> (национальная, </a:t>
            </a:r>
            <a:r>
              <a:rPr lang="ru-RU" dirty="0" err="1" smtClean="0"/>
              <a:t>страновая</a:t>
            </a:r>
            <a:r>
              <a:rPr lang="ru-RU" dirty="0" smtClean="0"/>
              <a:t>, региональная)</a:t>
            </a:r>
          </a:p>
          <a:p>
            <a:r>
              <a:rPr lang="ru-RU" dirty="0" smtClean="0"/>
              <a:t>Историческая</a:t>
            </a:r>
          </a:p>
          <a:p>
            <a:r>
              <a:rPr lang="ru-RU" dirty="0" smtClean="0"/>
              <a:t>Религиозная</a:t>
            </a:r>
          </a:p>
          <a:p>
            <a:r>
              <a:rPr lang="ru-RU" dirty="0" smtClean="0"/>
              <a:t>Социальная (в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  <a:r>
              <a:rPr lang="ru-RU" dirty="0" err="1" smtClean="0"/>
              <a:t>суб</a:t>
            </a:r>
            <a:r>
              <a:rPr lang="ru-RU" dirty="0" smtClean="0"/>
              <a:t>-культуры, контркультура)</a:t>
            </a:r>
          </a:p>
          <a:p>
            <a:r>
              <a:rPr lang="ru-RU" dirty="0" smtClean="0"/>
              <a:t>Политическая</a:t>
            </a:r>
          </a:p>
          <a:p>
            <a:r>
              <a:rPr lang="ru-RU" dirty="0" smtClean="0"/>
              <a:t>Организационная </a:t>
            </a:r>
          </a:p>
          <a:p>
            <a:r>
              <a:rPr lang="ru-RU" dirty="0" smtClean="0"/>
              <a:t>Профессиональная (в </a:t>
            </a:r>
            <a:r>
              <a:rPr lang="ru-RU" dirty="0" err="1" smtClean="0"/>
              <a:t>т.ч</a:t>
            </a:r>
            <a:r>
              <a:rPr lang="ru-RU" dirty="0" smtClean="0"/>
              <a:t>. академическая)</a:t>
            </a:r>
          </a:p>
          <a:p>
            <a:r>
              <a:rPr lang="ru-RU" dirty="0" smtClean="0"/>
              <a:t>Личная …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972174" y="3057525"/>
            <a:ext cx="3629026" cy="3257550"/>
          </a:xfrm>
          <a:prstGeom prst="ellipse">
            <a:avLst/>
          </a:prstGeom>
          <a:solidFill>
            <a:schemeClr val="accent6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Общие 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специальные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знания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286749" y="3057525"/>
            <a:ext cx="3629026" cy="3257550"/>
          </a:xfrm>
          <a:prstGeom prst="ellipse">
            <a:avLst/>
          </a:prstGeom>
          <a:solidFill>
            <a:schemeClr val="accent2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Общие и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специальные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коммуникативные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умения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286749" y="1257300"/>
            <a:ext cx="3629026" cy="3257550"/>
          </a:xfrm>
          <a:prstGeom prst="ellipse">
            <a:avLst/>
          </a:prstGeom>
          <a:solidFill>
            <a:schemeClr val="accent4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Готовность к продуктивному взаимодействию</a:t>
            </a: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72174" y="1257300"/>
            <a:ext cx="3629026" cy="3257550"/>
          </a:xfrm>
          <a:prstGeom prst="ellipse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</a:rPr>
              <a:t>Культурная восприимчивость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29575" y="3057525"/>
            <a:ext cx="2000250" cy="16287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межкультурная </a:t>
            </a:r>
          </a:p>
          <a:p>
            <a:pPr algn="ctr"/>
            <a:r>
              <a:rPr lang="ru-RU" b="1" dirty="0" smtClean="0"/>
              <a:t>компетентность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067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90575" y="384174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Жизнь «после  диплома»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81651" y="1971675"/>
            <a:ext cx="6381750" cy="38861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500" dirty="0" smtClean="0"/>
              <a:t>Пример: </a:t>
            </a:r>
            <a:r>
              <a:rPr lang="ru-RU" sz="3500" b="1" dirty="0" smtClean="0"/>
              <a:t>ФГОС аспирантуры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 smtClean="0"/>
              <a:t>Способность  </a:t>
            </a:r>
            <a:r>
              <a:rPr lang="ru-RU" sz="3000" dirty="0"/>
              <a:t>к критическому анализу и оценке современных научных достижений, генерированию новых идей при решении исследовательских и практических задач, в том числе в междисциплинарных областях (УК-1</a:t>
            </a:r>
            <a:r>
              <a:rPr lang="ru-RU" sz="3000" dirty="0" smtClean="0"/>
              <a:t>);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 smtClean="0"/>
              <a:t> способность  </a:t>
            </a:r>
            <a:r>
              <a:rPr lang="ru-RU" sz="3000" dirty="0"/>
              <a:t>проектировать и осуществлять комплексные исследования, в том числе междисциплинарные, на основе целостного системного научного мировоззрения с использованием знаний в области истории и философии науки (УК-2</a:t>
            </a:r>
            <a:r>
              <a:rPr lang="ru-RU" sz="3000" dirty="0" smtClean="0"/>
              <a:t>);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 smtClean="0"/>
              <a:t> готовность  </a:t>
            </a:r>
            <a:r>
              <a:rPr lang="ru-RU" sz="3000" dirty="0"/>
              <a:t>участвовать в работе российских и международных исследовательских коллективов по решению научных и научно-образовательных задач (УК-3); </a:t>
            </a:r>
            <a:endParaRPr lang="ru-RU" sz="3000" dirty="0" smtClean="0"/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 smtClean="0"/>
              <a:t>готовность  использовать </a:t>
            </a:r>
            <a:r>
              <a:rPr lang="ru-RU" sz="3000" dirty="0"/>
              <a:t>современные методы и технологии научной коммуникации на государственном и иностранном языках (УК-4); </a:t>
            </a:r>
            <a:endParaRPr lang="ru-RU" sz="3000" dirty="0" smtClean="0"/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 smtClean="0"/>
              <a:t>способность </a:t>
            </a:r>
            <a:r>
              <a:rPr lang="ru-RU" sz="3000" dirty="0"/>
              <a:t>планировать и решать задачи собственного профессионального и личностного развития (УК-5</a:t>
            </a:r>
            <a:r>
              <a:rPr lang="ru-RU" sz="3000" dirty="0" smtClean="0"/>
              <a:t>);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 smtClean="0"/>
              <a:t>способность  </a:t>
            </a:r>
            <a:r>
              <a:rPr lang="ru-RU" sz="3000" dirty="0"/>
              <a:t>самостоятельно осуществлять научно-исследовательскую деятельность в соответствующей профессиональной области с использованием современных методов исследования и информационно-коммуникационных технологий (ОПК-1); </a:t>
            </a:r>
            <a:endParaRPr lang="ru-RU" sz="3000" dirty="0" smtClean="0"/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 smtClean="0"/>
              <a:t>готовность </a:t>
            </a:r>
            <a:r>
              <a:rPr lang="ru-RU" sz="3000" dirty="0"/>
              <a:t>к преподавательской деятельности по основным образовательным программам высшего образования (ОПК-2).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52500" y="1371600"/>
            <a:ext cx="3733800" cy="8382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аспирантура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2352675"/>
            <a:ext cx="3733800" cy="8382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бизнес-образование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66875" y="3328987"/>
            <a:ext cx="3733800" cy="8382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корпоративное обучение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400" y="4276725"/>
            <a:ext cx="4076700" cy="8382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дополнительное образование (ПК, переподготовка)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19225" y="5334000"/>
            <a:ext cx="3733800" cy="8382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неформальное образование,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самообразование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1650" y="1371600"/>
            <a:ext cx="6248399" cy="485775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есть формально описанные требования к  компетенциям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1650" y="5857875"/>
            <a:ext cx="6172200" cy="514350"/>
          </a:xfrm>
          <a:prstGeom prst="rect">
            <a:avLst/>
          </a:prstGeom>
          <a:solidFill>
            <a:schemeClr val="accent2">
              <a:lumMod val="40000"/>
              <a:lumOff val="6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нет формально описанных требований к  компетенциям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81750" y="2571750"/>
            <a:ext cx="2047875" cy="200025"/>
          </a:xfrm>
          <a:prstGeom prst="rect">
            <a:avLst/>
          </a:prstGeom>
          <a:solidFill>
            <a:srgbClr val="FF00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29525" y="3190875"/>
            <a:ext cx="2400300" cy="180975"/>
          </a:xfrm>
          <a:prstGeom prst="rect">
            <a:avLst/>
          </a:prstGeom>
          <a:solidFill>
            <a:srgbClr val="FF00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105774" y="3424237"/>
            <a:ext cx="3381375" cy="200025"/>
          </a:xfrm>
          <a:prstGeom prst="rect">
            <a:avLst/>
          </a:prstGeom>
          <a:solidFill>
            <a:srgbClr val="FF00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95960" y="4933950"/>
            <a:ext cx="2500315" cy="180975"/>
          </a:xfrm>
          <a:prstGeom prst="rect">
            <a:avLst/>
          </a:prstGeom>
          <a:solidFill>
            <a:srgbClr val="FF00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53225" y="5353050"/>
            <a:ext cx="2219325" cy="200025"/>
          </a:xfrm>
          <a:prstGeom prst="rect">
            <a:avLst/>
          </a:prstGeom>
          <a:solidFill>
            <a:srgbClr val="FF00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857874" y="4067174"/>
            <a:ext cx="2657476" cy="200025"/>
          </a:xfrm>
          <a:prstGeom prst="rect">
            <a:avLst/>
          </a:prstGeom>
          <a:solidFill>
            <a:srgbClr val="FF00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9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8924927" y="3143250"/>
            <a:ext cx="2847975" cy="942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компетенции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924926" y="2076451"/>
            <a:ext cx="2847975" cy="9429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качества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86825" y="1009650"/>
            <a:ext cx="2847975" cy="942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ценности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Навыки «выживания» - 21 век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6" y="1457325"/>
            <a:ext cx="6486524" cy="27336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критическое </a:t>
            </a:r>
            <a:r>
              <a:rPr lang="ru-RU" dirty="0"/>
              <a:t>мышление и решение задач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сотрудничество;</a:t>
            </a:r>
          </a:p>
          <a:p>
            <a:r>
              <a:rPr lang="ru-RU" dirty="0" smtClean="0"/>
              <a:t>адаптивность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инициатива </a:t>
            </a:r>
            <a:r>
              <a:rPr lang="ru-RU" dirty="0"/>
              <a:t>и предприимчивость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получение </a:t>
            </a:r>
            <a:r>
              <a:rPr lang="ru-RU" dirty="0"/>
              <a:t>и анализ информации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любопытство </a:t>
            </a:r>
            <a:r>
              <a:rPr lang="ru-RU" dirty="0"/>
              <a:t>и </a:t>
            </a:r>
            <a:r>
              <a:rPr lang="ru-RU" dirty="0" smtClean="0"/>
              <a:t>воображение</a:t>
            </a:r>
          </a:p>
          <a:p>
            <a:pPr marL="0" indent="0" algn="r">
              <a:buNone/>
            </a:pPr>
            <a:endParaRPr lang="ru-RU" sz="100" i="1" dirty="0" smtClean="0"/>
          </a:p>
          <a:p>
            <a:pPr marL="0" indent="0" algn="r">
              <a:buNone/>
            </a:pPr>
            <a:r>
              <a:rPr lang="ru-RU" sz="2100" i="1" dirty="0" err="1" smtClean="0"/>
              <a:t>Т.Вагнер</a:t>
            </a:r>
            <a:r>
              <a:rPr lang="ru-RU" sz="2100" i="1" dirty="0" smtClean="0"/>
              <a:t> (</a:t>
            </a:r>
            <a:r>
              <a:rPr lang="en-US" sz="2100" i="1" dirty="0"/>
              <a:t>The Global Achievement </a:t>
            </a:r>
            <a:r>
              <a:rPr lang="en-US" sz="2100" i="1" dirty="0" smtClean="0"/>
              <a:t>Gap</a:t>
            </a:r>
            <a:r>
              <a:rPr lang="ru-RU" sz="2100" i="1" dirty="0" smtClean="0"/>
              <a:t>), 2008</a:t>
            </a:r>
            <a:endParaRPr lang="ru-RU" sz="21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69555"/>
              </p:ext>
            </p:extLst>
          </p:nvPr>
        </p:nvGraphicFramePr>
        <p:xfrm>
          <a:off x="676275" y="4381499"/>
          <a:ext cx="11048999" cy="2045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2656"/>
                <a:gridCol w="1346473"/>
                <a:gridCol w="4989870"/>
              </a:tblGrid>
              <a:tr h="2548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страна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ссылка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48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Партнерство по обучению в XXI веке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США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http://www.p21.org/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Оценка и обучение навыка </a:t>
                      </a:r>
                      <a:r>
                        <a:rPr lang="en-US" sz="1200" dirty="0" smtClean="0"/>
                        <a:t>XXI </a:t>
                      </a:r>
                      <a:r>
                        <a:rPr lang="ru-RU" sz="1200" dirty="0" smtClean="0"/>
                        <a:t>века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Междунар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http://www.atc21s.org/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Международные научно- технологические стандарты 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США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http://www.iste.org/standards/iste- standards/standards-for-students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 </a:t>
                      </a:r>
                      <a:r>
                        <a:rPr lang="en-US" sz="1100" dirty="0" smtClean="0"/>
                        <a:t> </a:t>
                      </a:r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Европейский союз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/>
                        <a:t>Междунар</a:t>
                      </a:r>
                      <a:r>
                        <a:rPr lang="ru-RU" sz="1200" dirty="0" smtClean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http://ec.europa.eu/education/policy/school/competences_en.htm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Организация экономического сотрудничества и развития (ОЭСР)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Междунар</a:t>
                      </a:r>
                      <a:r>
                        <a:rPr lang="ru-RU" sz="1200" dirty="0" smtClean="0"/>
                        <a:t>.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http://skills.oecd.org/ MOES</a:t>
                      </a:r>
                      <a:r>
                        <a:rPr lang="ru-RU" sz="11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Министерство образования Сингапура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Сингапур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https://www.moe.gov.sg /education/education-system/21st- century-competencies</a:t>
                      </a:r>
                      <a:endParaRPr lang="ru-RU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3228975" y="1657350"/>
            <a:ext cx="6210303" cy="1876426"/>
            <a:chOff x="3228975" y="1657350"/>
            <a:chExt cx="6210303" cy="1876426"/>
          </a:xfrm>
        </p:grpSpPr>
        <p:cxnSp>
          <p:nvCxnSpPr>
            <p:cNvPr id="18" name="Прямая со стрелкой 17"/>
            <p:cNvCxnSpPr/>
            <p:nvPr/>
          </p:nvCxnSpPr>
          <p:spPr>
            <a:xfrm flipH="1">
              <a:off x="5105400" y="2890837"/>
              <a:ext cx="3562351" cy="642939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H="1" flipV="1">
              <a:off x="3476625" y="2028825"/>
              <a:ext cx="5191124" cy="142875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H="1">
              <a:off x="3228975" y="2405063"/>
              <a:ext cx="5438774" cy="1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5619750" y="2638425"/>
              <a:ext cx="3048000" cy="504825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5619750" y="2547939"/>
              <a:ext cx="2343150" cy="24288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 flipV="1">
              <a:off x="6629400" y="1657350"/>
              <a:ext cx="2038351" cy="442913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Скругленный прямоугольник 4"/>
            <p:cNvSpPr/>
            <p:nvPr/>
          </p:nvSpPr>
          <p:spPr>
            <a:xfrm>
              <a:off x="7381878" y="1862139"/>
              <a:ext cx="2057400" cy="13716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межкультурная </a:t>
              </a:r>
            </a:p>
            <a:p>
              <a:pPr algn="ctr"/>
              <a:r>
                <a:rPr lang="ru-RU" b="1" dirty="0" smtClean="0"/>
                <a:t>компетентность</a:t>
              </a:r>
              <a:endParaRPr lang="ru-R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8589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077326" y="4181473"/>
            <a:ext cx="2705100" cy="2171702"/>
          </a:xfrm>
          <a:ln w="15875"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dirty="0" smtClean="0"/>
              <a:t>Какие аспекты межкультурного взаимодействия являются «базовыми»?</a:t>
            </a:r>
          </a:p>
        </p:txBody>
      </p:sp>
      <p:sp>
        <p:nvSpPr>
          <p:cNvPr id="9" name="Овал 8"/>
          <p:cNvSpPr/>
          <p:nvPr/>
        </p:nvSpPr>
        <p:spPr>
          <a:xfrm>
            <a:off x="5219699" y="3476624"/>
            <a:ext cx="2943226" cy="2695575"/>
          </a:xfrm>
          <a:prstGeom prst="ellipse">
            <a:avLst/>
          </a:prstGeom>
          <a:solidFill>
            <a:schemeClr val="accent2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Специфические для области способы </a:t>
            </a: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Межкультурная компетентность – многоликий герой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2886074" y="3448049"/>
            <a:ext cx="3095625" cy="2724150"/>
          </a:xfrm>
          <a:prstGeom prst="ellipse">
            <a:avLst/>
          </a:prstGeom>
          <a:solidFill>
            <a:schemeClr val="accent6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Специфические предметные знания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19700" y="2152650"/>
            <a:ext cx="2943226" cy="2762250"/>
          </a:xfrm>
          <a:prstGeom prst="ellipse">
            <a:avLst/>
          </a:prstGeom>
          <a:solidFill>
            <a:schemeClr val="accent4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Мотивация и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ценности</a:t>
            </a: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00374" y="2181225"/>
            <a:ext cx="2867023" cy="2728912"/>
          </a:xfrm>
          <a:prstGeom prst="ellipse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</a:rPr>
              <a:t>Личностные качества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4125" y="3914775"/>
            <a:ext cx="6105525" cy="2333625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24125" y="1876423"/>
            <a:ext cx="6105525" cy="1933577"/>
          </a:xfrm>
          <a:prstGeom prst="rect">
            <a:avLst/>
          </a:prstGeom>
          <a:noFill/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57711" y="3281362"/>
            <a:ext cx="2000250" cy="16287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межкультурная </a:t>
            </a:r>
          </a:p>
          <a:p>
            <a:pPr algn="ctr"/>
            <a:r>
              <a:rPr lang="ru-RU" b="1" dirty="0" smtClean="0"/>
              <a:t>компетентность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33886" y="6353175"/>
            <a:ext cx="2776539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специфические компетенции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57711" y="1276350"/>
            <a:ext cx="2776539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элементы других предметных компетенций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5400000">
            <a:off x="466724" y="4514848"/>
            <a:ext cx="1933575" cy="1362075"/>
          </a:xfrm>
          <a:prstGeom prst="upArrowCallou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формальное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образование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 rot="5400000">
            <a:off x="466723" y="2162175"/>
            <a:ext cx="1933575" cy="1362075"/>
          </a:xfrm>
          <a:prstGeom prst="upArrowCallou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неформальное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образование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Объект 5"/>
          <p:cNvSpPr txBox="1">
            <a:spLocks/>
          </p:cNvSpPr>
          <p:nvPr/>
        </p:nvSpPr>
        <p:spPr>
          <a:xfrm>
            <a:off x="9048751" y="1790700"/>
            <a:ext cx="2705100" cy="2019300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/>
              <a:t>Какие аспекты </a:t>
            </a:r>
            <a:r>
              <a:rPr lang="ru-RU" sz="2600" dirty="0" err="1" smtClean="0"/>
              <a:t>межкультрного</a:t>
            </a:r>
            <a:r>
              <a:rPr lang="ru-RU" sz="2600" dirty="0" smtClean="0"/>
              <a:t> взаимодействия нуждаются в «подстройке»?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56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animBg="1"/>
      <p:bldP spid="12" grpId="0" animBg="1"/>
      <p:bldP spid="3" grpId="0"/>
      <p:bldP spid="13" grpId="0"/>
      <p:bldP spid="15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«Булыжники, камни, песок и вода»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" y="1972469"/>
            <a:ext cx="277177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67175" y="1485900"/>
            <a:ext cx="4257675" cy="1133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БУЛЫЖНИКИ: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hard skills</a:t>
            </a:r>
            <a:r>
              <a:rPr lang="ru-RU" dirty="0" smtClean="0">
                <a:solidFill>
                  <a:srgbClr val="002060"/>
                </a:solidFill>
              </a:rPr>
              <a:t>, фундаментальные знания, глубокое понимание предметного поля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4818" y="2733674"/>
            <a:ext cx="3862387" cy="990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КАМНИ: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 soft skills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надпредметные</a:t>
            </a:r>
            <a:r>
              <a:rPr lang="ru-RU" dirty="0" smtClean="0">
                <a:solidFill>
                  <a:srgbClr val="002060"/>
                </a:solidFill>
              </a:rPr>
              <a:t> умения, сложные навыки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67211" y="3914774"/>
            <a:ext cx="3657600" cy="885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ПЕСОК: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отношения, убеждения, стереотипы, временные нормы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64818" y="5210175"/>
            <a:ext cx="3657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ВОДА: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мотивация, осознанность, ценности, характер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724900" y="1581150"/>
            <a:ext cx="2819401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специальные курсы/модули;</a:t>
            </a:r>
          </a:p>
          <a:p>
            <a:pPr algn="ctr"/>
            <a:r>
              <a:rPr lang="ru-RU" sz="2000" dirty="0" smtClean="0"/>
              <a:t>целевой результат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724900" y="3114675"/>
            <a:ext cx="2819401" cy="17716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тренинги;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практики;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опыт;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инструкции/тесты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724901" y="5095875"/>
            <a:ext cx="28194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опыт;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«модельные» ситуации;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рефлексия </a:t>
            </a:r>
          </a:p>
        </p:txBody>
      </p:sp>
    </p:spTree>
    <p:extLst>
      <p:ext uri="{BB962C8B-B14F-4D97-AF65-F5344CB8AC3E}">
        <p14:creationId xmlns:p14="http://schemas.microsoft.com/office/powerpoint/2010/main" val="52171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6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566</Words>
  <Application>Microsoft Office PowerPoint</Application>
  <PresentationFormat>Произвольный</PresentationFormat>
  <Paragraphs>216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Межкультурная компетентность:  герой с тысячью лиц</vt:lpstr>
      <vt:lpstr>«Герой с тысячью лиц»</vt:lpstr>
      <vt:lpstr> Между культурой и…культурой </vt:lpstr>
      <vt:lpstr> Жизнь «после  диплома» </vt:lpstr>
      <vt:lpstr>Навыки «выживания» - 21 век</vt:lpstr>
      <vt:lpstr>Межкультурная компетентность – многоликий герой</vt:lpstr>
      <vt:lpstr>«Булыжники, камни, песок и вода»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Филатов Сергей</dc:creator>
  <cp:lastModifiedBy>Пользователь Windows</cp:lastModifiedBy>
  <cp:revision>38</cp:revision>
  <dcterms:created xsi:type="dcterms:W3CDTF">2019-03-11T11:17:24Z</dcterms:created>
  <dcterms:modified xsi:type="dcterms:W3CDTF">2019-03-13T17:42:48Z</dcterms:modified>
</cp:coreProperties>
</file>